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9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66" r:id="rId4"/>
    <p:sldId id="276" r:id="rId5"/>
    <p:sldId id="257" r:id="rId6"/>
    <p:sldId id="283" r:id="rId7"/>
    <p:sldId id="262" r:id="rId8"/>
    <p:sldId id="278" r:id="rId9"/>
    <p:sldId id="269" r:id="rId10"/>
    <p:sldId id="284" r:id="rId11"/>
    <p:sldId id="295" r:id="rId12"/>
    <p:sldId id="268" r:id="rId13"/>
    <p:sldId id="285" r:id="rId14"/>
    <p:sldId id="271" r:id="rId15"/>
    <p:sldId id="289" r:id="rId16"/>
    <p:sldId id="292" r:id="rId17"/>
    <p:sldId id="272" r:id="rId18"/>
    <p:sldId id="286" r:id="rId19"/>
    <p:sldId id="274" r:id="rId20"/>
    <p:sldId id="290" r:id="rId21"/>
    <p:sldId id="298" r:id="rId22"/>
    <p:sldId id="287" r:id="rId23"/>
    <p:sldId id="288" r:id="rId24"/>
    <p:sldId id="275" r:id="rId25"/>
    <p:sldId id="279" r:id="rId26"/>
    <p:sldId id="281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59E6EB-D55B-489F-9707-EB594C60E5A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3FFB87-C487-4F4D-A409-DD4F4EA22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V36efjBKR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irqd73SPe4" TargetMode="External"/><Relationship Id="rId2" Type="http://schemas.openxmlformats.org/officeDocument/2006/relationships/hyperlink" Target="http://www.youtube.com/watch?v=uV36efjBK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T0kzF4A-WQ" TargetMode="External"/><Relationship Id="rId4" Type="http://schemas.openxmlformats.org/officeDocument/2006/relationships/hyperlink" Target="http://www.youtube.com/watch?v=E1MI_h0HIc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T0kzF4A-W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543800" cy="1524000"/>
          </a:xfrm>
        </p:spPr>
        <p:txBody>
          <a:bodyPr/>
          <a:lstStyle/>
          <a:p>
            <a:r>
              <a:rPr lang="en-US" dirty="0" smtClean="0"/>
              <a:t>Culturally and Linguistically Diverse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Lindsey Kane</a:t>
            </a:r>
          </a:p>
          <a:p>
            <a:r>
              <a:rPr lang="en-US" dirty="0" smtClean="0"/>
              <a:t>Katelyn Mikle</a:t>
            </a:r>
          </a:p>
          <a:p>
            <a:r>
              <a:rPr lang="en-US" dirty="0" smtClean="0"/>
              <a:t>Holly </a:t>
            </a:r>
            <a:r>
              <a:rPr lang="en-US" dirty="0" err="1" smtClean="0"/>
              <a:t>Phillipkosky</a:t>
            </a:r>
            <a:endParaRPr lang="en-US" dirty="0" smtClean="0"/>
          </a:p>
          <a:p>
            <a:r>
              <a:rPr lang="en-US" dirty="0" smtClean="0"/>
              <a:t>Katie </a:t>
            </a:r>
            <a:r>
              <a:rPr lang="en-US" dirty="0" err="1" smtClean="0"/>
              <a:t>Pardee</a:t>
            </a:r>
            <a:endParaRPr lang="en-US" dirty="0"/>
          </a:p>
        </p:txBody>
      </p:sp>
      <p:pic>
        <p:nvPicPr>
          <p:cNvPr id="1026" name="Picture 2" descr="http://images.asian-nation.org/mulra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19335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79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5375071"/>
            <a:ext cx="7767021" cy="64472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 Population- Asian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6053138"/>
            <a:ext cx="7756264" cy="80486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" r="5801"/>
          <a:stretch>
            <a:fillRect/>
          </a:stretch>
        </p:blipFill>
        <p:spPr>
          <a:xfrm rot="240000">
            <a:off x="1004032" y="352565"/>
            <a:ext cx="6612388" cy="4985478"/>
          </a:xfrm>
        </p:spPr>
      </p:pic>
    </p:spTree>
    <p:extLst>
      <p:ext uri="{BB962C8B-B14F-4D97-AF65-F5344CB8AC3E}">
        <p14:creationId xmlns:p14="http://schemas.microsoft.com/office/powerpoint/2010/main" val="19928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1ezg6ep0f8pmf.cloudfront.net/images/region-maps/asia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755"/>
            <a:ext cx="6553200" cy="680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4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Quiet Nature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Serious and caring attitudes towards their families and to teachers and adults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Self discipline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Self motivation- driven to work hard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Learn best from memorization and drill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Characteristics/Assumptions</a:t>
            </a:r>
          </a:p>
        </p:txBody>
      </p:sp>
    </p:spTree>
    <p:extLst>
      <p:ext uri="{BB962C8B-B14F-4D97-AF65-F5344CB8AC3E}">
        <p14:creationId xmlns:p14="http://schemas.microsoft.com/office/powerpoint/2010/main" val="23640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Learn in teams and small groups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Use intuition in learning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visual experiences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Encourage expression verbally and in writing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Opportunities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S-C-L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S-C-LVanillaIceIceI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79" y="5257800"/>
            <a:ext cx="7767021" cy="64472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 Population- Native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900738"/>
            <a:ext cx="7756264" cy="80486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2" r="6252"/>
          <a:stretch>
            <a:fillRect/>
          </a:stretch>
        </p:blipFill>
        <p:spPr>
          <a:xfrm rot="240000">
            <a:off x="1820871" y="424233"/>
            <a:ext cx="5760686" cy="4343328"/>
          </a:xfrm>
        </p:spPr>
      </p:pic>
    </p:spTree>
    <p:extLst>
      <p:ext uri="{BB962C8B-B14F-4D97-AF65-F5344CB8AC3E}">
        <p14:creationId xmlns:p14="http://schemas.microsoft.com/office/powerpoint/2010/main" val="14915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i.net/schools/Glocester/WGES/Rsrcpgs/NA/Images/ma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1874"/>
            <a:ext cx="7543800" cy="660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2248347"/>
            <a:ext cx="8915400" cy="445725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Work well in groups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Good mediators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Communicate effectively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Express understanding through visual (art, story, poems, legends)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Creative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Accepts responsibility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Can be resourceful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Excellent memory and spatial ability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Often do not seek attention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570156"/>
            <a:ext cx="9220200" cy="105425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Characteristics/Assumptions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Develop personal and group relative to tribe and student belief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Uses storytelling metaphor and myth to deliver information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Uses peer and across age tutoring and cooperative learning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instruction through listening, observing and visual/spatial experiences</a:t>
            </a:r>
          </a:p>
          <a:p>
            <a:r>
              <a:rPr lang="en-US" dirty="0">
                <a:solidFill>
                  <a:schemeClr val="bg1"/>
                </a:solidFill>
              </a:rPr>
              <a:t>Provide opportunities for intuition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Opportunities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S-C-L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S-C-LVanillaIceIceI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Using the slips of paper to categorize the characteristics/assumptions for each culture based on your own personal experiences.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Word Sort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1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7767021" cy="64472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Population- Hispanic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6021293"/>
            <a:ext cx="7756264" cy="80486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" r="3038"/>
          <a:stretch>
            <a:fillRect/>
          </a:stretch>
        </p:blipFill>
        <p:spPr>
          <a:xfrm rot="240000">
            <a:off x="1298605" y="439310"/>
            <a:ext cx="6204661" cy="4678068"/>
          </a:xfrm>
        </p:spPr>
      </p:pic>
    </p:spTree>
    <p:extLst>
      <p:ext uri="{BB962C8B-B14F-4D97-AF65-F5344CB8AC3E}">
        <p14:creationId xmlns:p14="http://schemas.microsoft.com/office/powerpoint/2010/main" val="14915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blogs.voanews.com/student-union/files/2013/01/Latin_America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958149" cy="686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Families do not encourage autonomy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Communicate fluently with peers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Very cooperative with parents and share their value of education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Families are affectionate and want children to succeed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Expectations are often different for males than females</a:t>
            </a:r>
          </a:p>
          <a:p>
            <a:r>
              <a:rPr lang="en-US" dirty="0">
                <a:solidFill>
                  <a:schemeClr val="bg1"/>
                </a:solidFill>
              </a:rPr>
              <a:t>Unusual maturity and responsibility for their 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570156"/>
            <a:ext cx="9220200" cy="105425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Characteristics/Assumptions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Cooperative, intellectual peer groups for learning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Encouraging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visual and kinesthetic learning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extensive experience with English and Spanish and use of language at higher levels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Using successful Hispanic Americans as mentors</a:t>
            </a:r>
          </a:p>
          <a:p>
            <a:r>
              <a:rPr lang="en-US" dirty="0">
                <a:solidFill>
                  <a:schemeClr val="bg1"/>
                </a:solidFill>
              </a:rPr>
              <a:t>Including family as an active part of the educational team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Opportunities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S-C-L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S-C-LVanillaIceIceI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2695" y="2248347"/>
            <a:ext cx="7745505" cy="387781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Typically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underrepresented</a:t>
            </a:r>
            <a:r>
              <a:rPr lang="en-US" dirty="0" smtClean="0">
                <a:solidFill>
                  <a:schemeClr val="bg1"/>
                </a:solidFill>
              </a:rPr>
              <a:t> because of: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Test Bias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Underreferrals</a:t>
            </a:r>
            <a:r>
              <a:rPr lang="en-US" dirty="0" smtClean="0">
                <a:solidFill>
                  <a:schemeClr val="bg1"/>
                </a:solidFill>
              </a:rPr>
              <a:t> by teachers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Deficit-based views of minority groups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districts have imposed quotas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Quotas are not the most effective way to do this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about the Gifted?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Giftedness can be developed in EVERY racial and ethnic group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Recognize and further development of those who show potential of higher intellectual development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Stimulating environments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Engage in activities that are both Left and Right brain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intellectually appropriate experience (not just assessments)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Aware</a:t>
            </a:r>
            <a:endParaRPr lang="en-US" dirty="0" smtClean="0">
              <a:solidFill>
                <a:schemeClr val="bg1"/>
              </a:solidFill>
              <a:hlinkClick r:id="rId2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hlinkClick r:id="rId2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570156"/>
            <a:ext cx="9296400" cy="10542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do reach these students?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5926793"/>
            <a:ext cx="906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http://www.youtube.com/watch?v=uV36efjBKRU</a:t>
            </a:r>
            <a:endParaRPr lang="en-US" sz="2800" dirty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56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38862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www.youtube.com/watch?v=uV36efjBKRU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www.youtube.com/watch?v=3irqd73SPe4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www.youtube.com/watch?v=E1MI_h0HIcw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www.youtube.com/watch?v=BT0kzF4A-WQ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85800"/>
            <a:ext cx="95250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Video Clip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6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http://www.youtube.com/watch?v=BT0kzF4A-WQ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Clip- Lost Boys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6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525000" cy="125272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Definition:  Who are the culturally/linguistically diverse?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5298871"/>
            <a:ext cx="7767021" cy="64472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Population- African Americans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r="276"/>
          <a:stretch>
            <a:fillRect/>
          </a:stretch>
        </p:blipFill>
        <p:spPr>
          <a:xfrm rot="240000">
            <a:off x="1006070" y="261437"/>
            <a:ext cx="6693717" cy="504679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976938"/>
            <a:ext cx="7756264" cy="804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28600" y="652272"/>
            <a:ext cx="95250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Characteristics/Assumptions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1" y="2248347"/>
            <a:ext cx="8839199" cy="422865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Spirituality- </a:t>
            </a:r>
            <a:r>
              <a:rPr lang="en-US" dirty="0">
                <a:solidFill>
                  <a:schemeClr val="bg1"/>
                </a:solidFill>
              </a:rPr>
              <a:t>hold deep belief and systems; values spiritual activities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Harmony- </a:t>
            </a:r>
            <a:r>
              <a:rPr lang="en-US" dirty="0">
                <a:solidFill>
                  <a:schemeClr val="bg1"/>
                </a:solidFill>
              </a:rPr>
              <a:t>feel that self and environment are interconnected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Oral Tradition- </a:t>
            </a:r>
            <a:r>
              <a:rPr lang="en-US" dirty="0">
                <a:solidFill>
                  <a:schemeClr val="bg1"/>
                </a:solidFill>
              </a:rPr>
              <a:t>gain and transmit knowledge orally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Affect- </a:t>
            </a:r>
            <a:r>
              <a:rPr lang="en-US" dirty="0">
                <a:solidFill>
                  <a:schemeClr val="bg1"/>
                </a:solidFill>
              </a:rPr>
              <a:t>Value and trust emotionally gained information rather than cognitive learning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Verve-</a:t>
            </a:r>
            <a:r>
              <a:rPr lang="en-US" dirty="0">
                <a:solidFill>
                  <a:schemeClr val="bg1"/>
                </a:solidFill>
              </a:rPr>
              <a:t>Understand by performing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Movement- </a:t>
            </a:r>
            <a:r>
              <a:rPr lang="en-US" dirty="0">
                <a:solidFill>
                  <a:schemeClr val="bg1"/>
                </a:solidFill>
              </a:rPr>
              <a:t>organized through movement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Expressed Individualism- </a:t>
            </a:r>
            <a:r>
              <a:rPr lang="en-US" dirty="0">
                <a:solidFill>
                  <a:schemeClr val="bg1"/>
                </a:solidFill>
              </a:rPr>
              <a:t>Entertaining</a:t>
            </a:r>
          </a:p>
          <a:p>
            <a:r>
              <a:rPr lang="en-US" b="1" dirty="0">
                <a:solidFill>
                  <a:schemeClr val="bg1"/>
                </a:solidFill>
              </a:rPr>
              <a:t>Social Time- </a:t>
            </a:r>
            <a:r>
              <a:rPr lang="en-US" dirty="0">
                <a:solidFill>
                  <a:schemeClr val="bg1"/>
                </a:solidFill>
              </a:rPr>
              <a:t>time with friends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6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Use small groups for instruction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structure by establishing clear goals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successful African Americans as mentors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Emphasize the use of oral language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Provide visual learning experiences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Opportunities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93550"/>
            <a:ext cx="7756263" cy="10542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S-C-L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(Stop-Collaborate- Listen)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4" name="S-C-LVanillaIceIceIc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2644</TotalTime>
  <Words>470</Words>
  <Application>Microsoft Office PowerPoint</Application>
  <PresentationFormat>On-screen Show (4:3)</PresentationFormat>
  <Paragraphs>94</Paragraphs>
  <Slides>27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Hardcover</vt:lpstr>
      <vt:lpstr>Culturally and Linguistically Diverse</vt:lpstr>
      <vt:lpstr>Word Sort</vt:lpstr>
      <vt:lpstr>Video Clip</vt:lpstr>
      <vt:lpstr>Clip- Lost Boys</vt:lpstr>
      <vt:lpstr>Definition:  Who are the culturally/linguistically diverse?</vt:lpstr>
      <vt:lpstr>1st Population- African Americans</vt:lpstr>
      <vt:lpstr>Characteristics/Assumptions</vt:lpstr>
      <vt:lpstr>Learning Opportunities</vt:lpstr>
      <vt:lpstr>S-C-L (Stop-Collaborate- Listen)</vt:lpstr>
      <vt:lpstr>2nd  Population- Asian Americans</vt:lpstr>
      <vt:lpstr>PowerPoint Presentation</vt:lpstr>
      <vt:lpstr>Characteristics/Assumptions</vt:lpstr>
      <vt:lpstr>Learning Opportunities</vt:lpstr>
      <vt:lpstr>S-C-L</vt:lpstr>
      <vt:lpstr>3rd  Population- Native Americans</vt:lpstr>
      <vt:lpstr>PowerPoint Presentation</vt:lpstr>
      <vt:lpstr>Characteristics/Assumptions</vt:lpstr>
      <vt:lpstr>Learning Opportunities</vt:lpstr>
      <vt:lpstr>S-C-L</vt:lpstr>
      <vt:lpstr>4th Population- Hispanic Americans</vt:lpstr>
      <vt:lpstr>PowerPoint Presentation</vt:lpstr>
      <vt:lpstr>Characteristics/Assumptions</vt:lpstr>
      <vt:lpstr>Learning Opportunities</vt:lpstr>
      <vt:lpstr>S-C-L</vt:lpstr>
      <vt:lpstr>What about the Gifted?</vt:lpstr>
      <vt:lpstr>How do reach these students?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Culturally and Linguistically Diverse</dc:title>
  <dc:creator>Windows User</dc:creator>
  <cp:lastModifiedBy>Windows User</cp:lastModifiedBy>
  <cp:revision>41</cp:revision>
  <dcterms:created xsi:type="dcterms:W3CDTF">2013-10-03T21:36:34Z</dcterms:created>
  <dcterms:modified xsi:type="dcterms:W3CDTF">2013-12-09T22:55:27Z</dcterms:modified>
</cp:coreProperties>
</file>